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B582A8-B11F-4A1D-A3ED-7BFBACEACE67}">
  <a:tblStyle styleId="{82B582A8-B11F-4A1D-A3ED-7BFBACEACE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d1d26fa54_0_3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d1d26fa54_0_3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d1d26fa54_0_3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d1d26fa54_0_3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d1d26fa54_0_3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d1d26fa54_0_3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d1d26fa54_0_3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d1d26fa54_0_3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d1d26fa54_0_3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d1d26fa54_0_3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d1d26fa54_0_3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d1d26fa54_0_3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d1d26fa54_0_3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d1d26fa54_0_3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d1d26fa54_0_3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1d1d26fa54_0_3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d1d26fa54_0_3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d1d26fa54_0_3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d1d26fa54_0_3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d1d26fa54_0_3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d1d26fa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1d1d26fa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d1d26fa54_0_3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d1d26fa54_0_3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d1d26fa54_0_3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d1d26fa54_0_3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d1d26fa54_0_3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1d1d26fa54_0_3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d1d26fa54_0_3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1d1d26fa54_0_3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d1d26fa54_0_3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d1d26fa54_0_3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d1d26fa54_0_3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d1d26fa54_0_3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d1d26fa54_0_3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1d1d26fa54_0_3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d1d26fa54_0_3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d1d26fa54_0_3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d1d26fa54_0_3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1d1d26fa54_0_3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d1d26fa54_0_3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d1d26fa54_0_3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d1d26fa54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1d1d26fa54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d1d26fa54_0_3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1d1d26fa54_0_3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d1d26fa54_0_3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1d1d26fa54_0_3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d1d26fa54_0_3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d1d26fa54_0_3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d1d26fa54_0_3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1d1d26fa54_0_3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d1d26fa54_0_3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d1d26fa54_0_3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d1d26fa54_0_3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1d1d26fa54_0_3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d1d26fa54_0_3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1d1d26fa54_0_3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d1d26fa54_0_3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d1d26fa54_0_3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d1d26fa54_0_3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1d1d26fa54_0_3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d1d26fa54_0_3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d1d26fa54_0_3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1d1d26fa54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1d1d26fa54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d1d26fa54_0_3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1d1d26fa54_0_3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d1d26fa54_0_3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1d1d26fa54_0_3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d1d26fa54_0_3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1d1d26fa54_0_3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d1d26fa54_0_3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d1d26fa54_0_3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d1d26fa54_0_3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d1d26fa54_0_3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d1d26fa54_0_3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1d1d26fa54_0_3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d1d26fa54_0_3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1d1d26fa54_0_3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d1d26fa54_0_3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d1d26fa54_0_3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d1d26fa54_0_3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1d1d26fa54_0_3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d1d26fa54_0_3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d1d26fa54_0_3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d1d26fa54_0_2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1d1d26fa54_0_2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d73120d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1d73120d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1d1d26fa54_0_3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1d1d26fa54_0_3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1d1d26fa54_0_4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1d1d26fa54_0_4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d1d26fa54_0_5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1d1d26fa54_0_5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d1d26fa54_0_6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1d1d26fa54_0_6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1e069f14c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1e069f14c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d1d26fa54_0_3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1d1d26fa54_0_3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d1d26fa54_0_7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1d1d26fa54_0_7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d1d26fa54_0_2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d1d26fa54_0_2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d1d26fa54_0_2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d1d26fa54_0_2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d1d26fa54_0_2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d1d26fa54_0_2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d1d26fa54_0_3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d1d26fa54_0_3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713225" y="1197100"/>
            <a:ext cx="77592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134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Processing System Based On Neural Network That       </a:t>
            </a:r>
            <a:r>
              <a:rPr b="1" lang="en" sz="3000">
                <a:solidFill>
                  <a:srgbClr val="E65C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</a:t>
            </a:r>
            <a:r>
              <a:rPr b="1"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Performs The Color Detection </a:t>
            </a:r>
            <a:endParaRPr/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2142475"/>
            <a:ext cx="8520600" cy="25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Members:</a:t>
            </a:r>
            <a:endParaRPr b="1"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Ushasri Badinidi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Rohini Panikara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Prasanth Rayudu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Shaik Shaheed Basha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Namrata Yadav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2724300" y="372700"/>
            <a:ext cx="33924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INVERTER LAYOUT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237" y="913500"/>
            <a:ext cx="3725214" cy="368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2409175" y="162600"/>
            <a:ext cx="40503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INVERTER EXTRACTED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200" y="775500"/>
            <a:ext cx="4326259" cy="39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2279450" y="151275"/>
            <a:ext cx="44583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INVERTER VERIFICATION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75" y="854950"/>
            <a:ext cx="4458424" cy="379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475" y="854950"/>
            <a:ext cx="3867676" cy="38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2251650" y="326350"/>
            <a:ext cx="38589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Block Schematic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00" y="1152400"/>
            <a:ext cx="4752224" cy="3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7750" y="1355450"/>
            <a:ext cx="1805125" cy="27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214050" y="317125"/>
            <a:ext cx="27159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LAYOUT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075" y="1078250"/>
            <a:ext cx="4599294" cy="3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2820888" y="167775"/>
            <a:ext cx="33273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EXTRACTED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725" y="818550"/>
            <a:ext cx="4925624" cy="38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2481725" y="132750"/>
            <a:ext cx="37629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VERIFICATION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575" y="847600"/>
            <a:ext cx="3438760" cy="3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2916825" y="149225"/>
            <a:ext cx="23658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Schematic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550" y="905275"/>
            <a:ext cx="5306489" cy="368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2374" y="1560425"/>
            <a:ext cx="131445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95625" y="257350"/>
            <a:ext cx="25674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LAYOUT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375" y="916600"/>
            <a:ext cx="4202127" cy="3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2863300" y="456075"/>
            <a:ext cx="32256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EXTRACTED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088" y="1219325"/>
            <a:ext cx="4636014" cy="368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650" y="420138"/>
            <a:ext cx="6235200" cy="430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2613075" y="344875"/>
            <a:ext cx="33831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VERIFICATION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025" y="957775"/>
            <a:ext cx="2918662" cy="368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9425" y="957775"/>
            <a:ext cx="2427275" cy="399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2891125" y="344900"/>
            <a:ext cx="25674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XOR Schematic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075" y="1208125"/>
            <a:ext cx="6470725" cy="368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9251" y="1760225"/>
            <a:ext cx="139065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3234000" y="320175"/>
            <a:ext cx="25491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XOR LAYOUT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338" y="933075"/>
            <a:ext cx="5929314" cy="39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2917500" y="234700"/>
            <a:ext cx="3309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XOR EXTRACTED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225" y="905275"/>
            <a:ext cx="6020720" cy="3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2603800" y="225450"/>
            <a:ext cx="3420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XOR VERIFICATION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488" y="972225"/>
            <a:ext cx="3264620" cy="3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type="title"/>
          </p:nvPr>
        </p:nvSpPr>
        <p:spPr>
          <a:xfrm>
            <a:off x="2131175" y="195575"/>
            <a:ext cx="42264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HALF ADDER Schematic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3" name="Google Shape;2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3800"/>
            <a:ext cx="6591177" cy="344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7275" y="1741625"/>
            <a:ext cx="2239650" cy="16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2474075" y="243975"/>
            <a:ext cx="38589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HALF ADDER LAYOUT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923800"/>
            <a:ext cx="4996325" cy="406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2121875" y="317075"/>
            <a:ext cx="4615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HALF ADDER EXTRACTED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775" y="929975"/>
            <a:ext cx="5389020" cy="3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1880950" y="190425"/>
            <a:ext cx="4921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HALF ADDER VERIFICATION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700" y="858925"/>
            <a:ext cx="3104617" cy="3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title"/>
          </p:nvPr>
        </p:nvSpPr>
        <p:spPr>
          <a:xfrm>
            <a:off x="2474075" y="255275"/>
            <a:ext cx="40317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ADDER Schematic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8" name="Google Shape;2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00" y="1214325"/>
            <a:ext cx="7022774" cy="279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174" y="1473488"/>
            <a:ext cx="1818625" cy="1972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50075" y="377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                           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Tasks </a:t>
            </a:r>
            <a:r>
              <a:rPr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ist</a:t>
            </a:r>
            <a:endParaRPr b="1" sz="30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70" name="Google Shape;70;p16"/>
          <p:cNvGraphicFramePr/>
          <p:nvPr/>
        </p:nvGraphicFramePr>
        <p:xfrm>
          <a:off x="854463" y="96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{82B582A8-B11F-4A1D-A3ED-7BFBACEACE67}</a:tableStyleId>
              </a:tblPr>
              <a:tblGrid>
                <a:gridCol w="578600"/>
                <a:gridCol w="4102675"/>
                <a:gridCol w="1486350"/>
                <a:gridCol w="1534675"/>
              </a:tblGrid>
              <a:tr h="47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S.No</a:t>
                      </a:r>
                      <a:endParaRPr b="1"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b="1"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Status</a:t>
                      </a:r>
                      <a:endParaRPr b="1"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Contributed  by</a:t>
                      </a:r>
                      <a:endParaRPr b="1"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52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Adder Transistor level Schematic,Validation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Finished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Namrata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52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Multiplier Transistor level Schematic,Validation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Finished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Prashanth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3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Rom Schematic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Finished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Ushasri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3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Color Mapping Block Transistor level Schematic,Validation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Finished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Shaheed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3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Comparing results vs Schematic and View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Finished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Rohini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42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Project 3 report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Finished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Shaheed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type="title"/>
          </p:nvPr>
        </p:nvSpPr>
        <p:spPr>
          <a:xfrm>
            <a:off x="2724275" y="372700"/>
            <a:ext cx="38589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ADDER LAYOUT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813" y="1080325"/>
            <a:ext cx="6043819" cy="36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/>
          <p:nvPr>
            <p:ph type="title"/>
          </p:nvPr>
        </p:nvSpPr>
        <p:spPr>
          <a:xfrm>
            <a:off x="2292000" y="400475"/>
            <a:ext cx="4560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ADDER EXTRACTED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175" y="1013375"/>
            <a:ext cx="6218394" cy="3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>
            <p:ph type="title"/>
          </p:nvPr>
        </p:nvSpPr>
        <p:spPr>
          <a:xfrm>
            <a:off x="1961375" y="437550"/>
            <a:ext cx="47949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ADDER VERIFICATION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7" name="Google Shape;2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350" y="1110175"/>
            <a:ext cx="2841007" cy="368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/>
          <p:nvPr>
            <p:ph type="title"/>
          </p:nvPr>
        </p:nvSpPr>
        <p:spPr>
          <a:xfrm>
            <a:off x="2483325" y="326350"/>
            <a:ext cx="42543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ADDER BLOCK Schematic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3" name="Google Shape;2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850" y="1152400"/>
            <a:ext cx="7198549" cy="3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/>
          <p:nvPr>
            <p:ph type="title"/>
          </p:nvPr>
        </p:nvSpPr>
        <p:spPr>
          <a:xfrm>
            <a:off x="3196925" y="344875"/>
            <a:ext cx="29103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ADDER LAYOUT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Google Shape;2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600" y="1143125"/>
            <a:ext cx="5085073" cy="368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/>
          <p:nvPr>
            <p:ph type="title"/>
          </p:nvPr>
        </p:nvSpPr>
        <p:spPr>
          <a:xfrm>
            <a:off x="2399925" y="372650"/>
            <a:ext cx="36519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ADDER EXTRACTED</a:t>
            </a:r>
            <a:endParaRPr sz="272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5" name="Google Shape;2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250" y="1235800"/>
            <a:ext cx="4294201" cy="293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50" y="1235800"/>
            <a:ext cx="4386876" cy="2934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/>
          <p:nvPr>
            <p:ph type="title"/>
          </p:nvPr>
        </p:nvSpPr>
        <p:spPr>
          <a:xfrm>
            <a:off x="2335050" y="437550"/>
            <a:ext cx="38589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ADDER VERIFICATION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2" name="Google Shape;2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138" y="1147250"/>
            <a:ext cx="2890725" cy="368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 txBox="1"/>
          <p:nvPr>
            <p:ph type="title"/>
          </p:nvPr>
        </p:nvSpPr>
        <p:spPr>
          <a:xfrm>
            <a:off x="2555275" y="363425"/>
            <a:ext cx="38589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MULTIPLIER Schematic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8" name="Google Shape;2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450" y="976325"/>
            <a:ext cx="5893101" cy="383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 txBox="1"/>
          <p:nvPr>
            <p:ph type="title"/>
          </p:nvPr>
        </p:nvSpPr>
        <p:spPr>
          <a:xfrm>
            <a:off x="2752100" y="149225"/>
            <a:ext cx="37446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MULTIPLIER LAYOUT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4" name="Google Shape;2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750" y="762125"/>
            <a:ext cx="6123863" cy="406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2"/>
          <p:cNvSpPr txBox="1"/>
          <p:nvPr>
            <p:ph type="title"/>
          </p:nvPr>
        </p:nvSpPr>
        <p:spPr>
          <a:xfrm>
            <a:off x="1751200" y="381950"/>
            <a:ext cx="52737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 STATE BLOCK SCHEMATIC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0" name="Google Shape;3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75" y="1227475"/>
            <a:ext cx="6379827" cy="308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6427" y="1582863"/>
            <a:ext cx="186690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583600" y="297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b="1"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Diagram</a:t>
            </a:r>
            <a:endParaRPr b="1" sz="30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2152175" y="4719000"/>
            <a:ext cx="3129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10275" l="17236" r="1575" t="16795"/>
          <a:stretch/>
        </p:blipFill>
        <p:spPr>
          <a:xfrm>
            <a:off x="949850" y="944125"/>
            <a:ext cx="7644974" cy="38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5215325" y="4156000"/>
            <a:ext cx="19767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Processing</a:t>
            </a: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3"/>
          <p:cNvSpPr txBox="1"/>
          <p:nvPr>
            <p:ph type="title"/>
          </p:nvPr>
        </p:nvSpPr>
        <p:spPr>
          <a:xfrm>
            <a:off x="2705750" y="255300"/>
            <a:ext cx="3420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 STATE LAYOUT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6200"/>
            <a:ext cx="8839204" cy="3366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4"/>
          <p:cNvSpPr txBox="1"/>
          <p:nvPr>
            <p:ph type="title"/>
          </p:nvPr>
        </p:nvSpPr>
        <p:spPr>
          <a:xfrm>
            <a:off x="2353600" y="428300"/>
            <a:ext cx="41337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TRI-STATE EXTRACTED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3" name="Google Shape;3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00"/>
            <a:ext cx="8839204" cy="3500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5"/>
          <p:cNvSpPr txBox="1"/>
          <p:nvPr>
            <p:ph type="title"/>
          </p:nvPr>
        </p:nvSpPr>
        <p:spPr>
          <a:xfrm>
            <a:off x="2094075" y="197625"/>
            <a:ext cx="44394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TRI-STATE VERIFICATION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9" name="Google Shape;3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50" y="888800"/>
            <a:ext cx="4714724" cy="366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625" y="810525"/>
            <a:ext cx="3514275" cy="39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6"/>
          <p:cNvSpPr txBox="1"/>
          <p:nvPr>
            <p:ph type="title"/>
          </p:nvPr>
        </p:nvSpPr>
        <p:spPr>
          <a:xfrm>
            <a:off x="1065375" y="282825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COLOR OUTPUT SCHEMATIC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6" name="Google Shape;3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025" y="895725"/>
            <a:ext cx="2987850" cy="403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/>
          <p:nvPr>
            <p:ph type="title"/>
          </p:nvPr>
        </p:nvSpPr>
        <p:spPr>
          <a:xfrm>
            <a:off x="1704850" y="206900"/>
            <a:ext cx="58113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397"/>
              <a:buFont typeface="Arial"/>
              <a:buNone/>
            </a:pPr>
            <a:r>
              <a:rPr lang="en" sz="3022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COLOR OUTPUT LAYOUT</a:t>
            </a:r>
            <a:endParaRPr sz="3022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0000"/>
            <a:ext cx="8839204" cy="3241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>
            <p:ph type="title"/>
          </p:nvPr>
        </p:nvSpPr>
        <p:spPr>
          <a:xfrm>
            <a:off x="1500975" y="465350"/>
            <a:ext cx="63024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397"/>
              <a:buFont typeface="Arial"/>
              <a:buNone/>
            </a:pPr>
            <a:r>
              <a:rPr lang="en" sz="3022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COLOR OUTPUT EXTRACTED</a:t>
            </a:r>
            <a:endParaRPr sz="3022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2938"/>
            <a:ext cx="8839204" cy="2917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type="title"/>
          </p:nvPr>
        </p:nvSpPr>
        <p:spPr>
          <a:xfrm>
            <a:off x="1124650" y="15585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397"/>
              <a:buFont typeface="Arial"/>
              <a:buNone/>
            </a:pPr>
            <a:r>
              <a:rPr lang="en" sz="3022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COLOR OUTPUT VERIFICATION</a:t>
            </a:r>
            <a:endParaRPr sz="3022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638" y="768750"/>
            <a:ext cx="6936383" cy="3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0"/>
          <p:cNvSpPr txBox="1"/>
          <p:nvPr>
            <p:ph type="title"/>
          </p:nvPr>
        </p:nvSpPr>
        <p:spPr>
          <a:xfrm>
            <a:off x="1328200" y="255300"/>
            <a:ext cx="6784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 DETECTION BLOCK SCHEMATIC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0" name="Google Shape;35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625" y="868200"/>
            <a:ext cx="4696515" cy="3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1"/>
          <p:cNvSpPr txBox="1"/>
          <p:nvPr>
            <p:ph type="title"/>
          </p:nvPr>
        </p:nvSpPr>
        <p:spPr>
          <a:xfrm>
            <a:off x="1491700" y="183225"/>
            <a:ext cx="62376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 DETECTION BLOCK LAYOUT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6" name="Google Shape;35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50" y="796125"/>
            <a:ext cx="8399212" cy="3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2"/>
          <p:cNvSpPr txBox="1"/>
          <p:nvPr>
            <p:ph type="title"/>
          </p:nvPr>
        </p:nvSpPr>
        <p:spPr>
          <a:xfrm>
            <a:off x="1269275" y="381950"/>
            <a:ext cx="68676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 DETECTION BLOCK EXTRACTED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2" name="Google Shape;3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00" y="948525"/>
            <a:ext cx="4824008" cy="3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713225" y="771400"/>
            <a:ext cx="7759200" cy="3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primary objective of this project is to design, implement, and validate a high-performance system through the following stages: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Sub-block Circuit Layout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Create accurate layouts for individual sub-blocks, ensuring adherence to design constraints.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Block-Level Verification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Perform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Rule Checks (DRC)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Layout vs. Schematic (LVS)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validation to confirm the accuracy of individual sub-block layouts.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Integration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Integrate all sub-block layouts into a cohesive system layout while maintaining design hierarchy and functionality.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System-Level Verification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Conduct DRC/LVS at the system level to ensure compliance with foundry rules and consistency with the schematic.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Post-Layout Simulation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Validate system performance by running use-case simulations on the extracted netlist, ensuring tapeout-readiness.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Analysis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Compare post-layout simulation results with schematic-level results to identify and analyze performance degradations.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Specification Review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Summarize the design’s final specifications, highlighting key performance metrics, compliance with design requirements, and any trade-offs.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>
            <p:ph type="title"/>
          </p:nvPr>
        </p:nvSpPr>
        <p:spPr>
          <a:xfrm>
            <a:off x="713225" y="158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3"/>
          <p:cNvSpPr txBox="1"/>
          <p:nvPr>
            <p:ph type="title"/>
          </p:nvPr>
        </p:nvSpPr>
        <p:spPr>
          <a:xfrm>
            <a:off x="791125" y="41115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ROM Layout As Black Box</a:t>
            </a:r>
            <a:endParaRPr b="1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8" name="Google Shape;368;p63"/>
          <p:cNvPicPr preferRelativeResize="0"/>
          <p:nvPr/>
        </p:nvPicPr>
        <p:blipFill rotWithShape="1">
          <a:blip r:embed="rId3">
            <a:alphaModFix/>
          </a:blip>
          <a:srcRect b="13187" l="29505" r="15784" t="17984"/>
          <a:stretch/>
        </p:blipFill>
        <p:spPr>
          <a:xfrm>
            <a:off x="2685275" y="1194550"/>
            <a:ext cx="4057549" cy="327762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3"/>
          <p:cNvSpPr txBox="1"/>
          <p:nvPr/>
        </p:nvSpPr>
        <p:spPr>
          <a:xfrm>
            <a:off x="759150" y="4534050"/>
            <a:ext cx="7909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layout ROM is implemented as square black box with length=3620.38n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m²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width=3620.38n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fit in estimated area of 13107200 nm²=13.1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µm²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4"/>
          <p:cNvSpPr txBox="1"/>
          <p:nvPr>
            <p:ph type="title"/>
          </p:nvPr>
        </p:nvSpPr>
        <p:spPr>
          <a:xfrm>
            <a:off x="227925" y="38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Floor-</a:t>
            </a:r>
            <a:r>
              <a:rPr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lanning And </a:t>
            </a:r>
            <a:r>
              <a:rPr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 </a:t>
            </a:r>
            <a:r>
              <a:rPr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1"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stimat</a:t>
            </a:r>
            <a:r>
              <a:rPr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ion</a:t>
            </a:r>
            <a:r>
              <a:rPr b="1"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 </a:t>
            </a:r>
            <a:r>
              <a:rPr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1"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tate </a:t>
            </a:r>
            <a:r>
              <a:rPr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1"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uffer</a:t>
            </a:r>
            <a:endParaRPr b="1" sz="30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p64"/>
          <p:cNvSpPr txBox="1"/>
          <p:nvPr>
            <p:ph idx="1" type="body"/>
          </p:nvPr>
        </p:nvSpPr>
        <p:spPr>
          <a:xfrm>
            <a:off x="713225" y="1197100"/>
            <a:ext cx="77592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transistor is 600 nm wide and 400 nm long, so each transistor occupies </a:t>
            </a:r>
            <a:r>
              <a:rPr b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240,000 nm²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We must find how many total transistors there are to calculate an area estimate.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tri-state buffer has </a:t>
            </a:r>
            <a:r>
              <a:rPr b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transistors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have used </a:t>
            </a:r>
            <a:r>
              <a:rPr b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 tri-state buffers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your design.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❏"/>
            </a:pP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Transistors</a:t>
            </a:r>
            <a:endParaRPr b="1"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transistors = 24 × 8 = </a:t>
            </a:r>
            <a:r>
              <a:rPr b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192 transistors</a:t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❏"/>
            </a:pPr>
            <a:r>
              <a:rPr b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Area</a:t>
            </a:r>
            <a:endParaRPr b="1"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transistor occupies </a:t>
            </a:r>
            <a:r>
              <a:rPr b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240,000 nm²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so:</a:t>
            </a:r>
            <a:b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area = 192 × 240,000 nm² = </a:t>
            </a:r>
            <a:r>
              <a:rPr b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46,080,000 nm²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46.08 µm²</a:t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5"/>
          <p:cNvSpPr txBox="1"/>
          <p:nvPr>
            <p:ph idx="1" type="body"/>
          </p:nvPr>
        </p:nvSpPr>
        <p:spPr>
          <a:xfrm>
            <a:off x="713225" y="1197100"/>
            <a:ext cx="77592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Neuron Area Estimation=3*Multiplier+1*Adder+ROM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Adder Area= </a:t>
            </a:r>
            <a:r>
              <a:rPr b="1" lang="en" sz="1100">
                <a:solidFill>
                  <a:srgbClr val="000000"/>
                </a:solidFill>
              </a:rPr>
              <a:t>198.72 </a:t>
            </a:r>
            <a:r>
              <a:rPr b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µm²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Multiplier Area= </a:t>
            </a:r>
            <a:r>
              <a:rPr b="1" lang="en" sz="1100">
                <a:solidFill>
                  <a:srgbClr val="000000"/>
                </a:solidFill>
              </a:rPr>
              <a:t>748.8 </a:t>
            </a:r>
            <a:r>
              <a:rPr b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µm² </a:t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ROM Area=</a:t>
            </a:r>
            <a:r>
              <a:rPr b="1" lang="en" sz="1100">
                <a:solidFill>
                  <a:srgbClr val="000000"/>
                </a:solidFill>
              </a:rPr>
              <a:t>13.1 μm²</a:t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Neuron Area Estimation=3*748.8+198.72+13.1=</a:t>
            </a:r>
            <a:r>
              <a:rPr b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2458.22 µm²</a:t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65C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5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Area Estimation For Neuron</a:t>
            </a:r>
            <a:endParaRPr sz="30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6"/>
          <p:cNvSpPr txBox="1"/>
          <p:nvPr>
            <p:ph idx="1" type="body"/>
          </p:nvPr>
        </p:nvSpPr>
        <p:spPr>
          <a:xfrm>
            <a:off x="692400" y="1216425"/>
            <a:ext cx="77592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Overall Video Processing System Area Estimation=4*Neurons+Color Mapping Block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Neuron Block= 2458.22 μm²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Color Mapping Block= 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46.08 µm²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Area Estimation= 4*2458.22+46.08 = 9878.96 µm²</a:t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9" name="Google Shape;389;p66"/>
          <p:cNvSpPr txBox="1"/>
          <p:nvPr>
            <p:ph type="title"/>
          </p:nvPr>
        </p:nvSpPr>
        <p:spPr>
          <a:xfrm>
            <a:off x="686725" y="292625"/>
            <a:ext cx="79518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Area Estimation Of The Video Processing System</a:t>
            </a:r>
            <a:endParaRPr sz="30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" name="Google Shape;390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67"/>
          <p:cNvPicPr preferRelativeResize="0"/>
          <p:nvPr/>
        </p:nvPicPr>
        <p:blipFill rotWithShape="1">
          <a:blip r:embed="rId3">
            <a:alphaModFix/>
          </a:blip>
          <a:srcRect b="4026" l="0" r="0" t="5080"/>
          <a:stretch/>
        </p:blipFill>
        <p:spPr>
          <a:xfrm>
            <a:off x="1780475" y="617850"/>
            <a:ext cx="5210349" cy="43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67"/>
          <p:cNvSpPr txBox="1"/>
          <p:nvPr>
            <p:ph type="title"/>
          </p:nvPr>
        </p:nvSpPr>
        <p:spPr>
          <a:xfrm>
            <a:off x="692400" y="66175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 System I/O And Placement</a:t>
            </a:r>
            <a:endParaRPr sz="30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8"/>
          <p:cNvSpPr txBox="1"/>
          <p:nvPr>
            <p:ph idx="1" type="body"/>
          </p:nvPr>
        </p:nvSpPr>
        <p:spPr>
          <a:xfrm>
            <a:off x="713225" y="1197100"/>
            <a:ext cx="77592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Times"/>
              <a:buChar char="●"/>
            </a:pPr>
            <a:r>
              <a:rPr lang="en" sz="1400">
                <a:latin typeface="Times"/>
                <a:ea typeface="Times"/>
                <a:cs typeface="Times"/>
                <a:sym typeface="Times"/>
              </a:rPr>
              <a:t>Gained hands-on experience with Cadence tools for layout design.</a:t>
            </a:r>
            <a:endParaRPr sz="1400">
              <a:latin typeface="Times"/>
              <a:ea typeface="Times"/>
              <a:cs typeface="Times"/>
              <a:sym typeface="Time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Times"/>
              <a:buChar char="●"/>
            </a:pPr>
            <a:r>
              <a:rPr lang="en" sz="1400">
                <a:latin typeface="Times"/>
                <a:ea typeface="Times"/>
                <a:cs typeface="Times"/>
                <a:sym typeface="Times"/>
              </a:rPr>
              <a:t>Overcame initial challenges of tool navigation and understanding design flow.</a:t>
            </a:r>
            <a:endParaRPr sz="1400">
              <a:latin typeface="Times"/>
              <a:ea typeface="Times"/>
              <a:cs typeface="Times"/>
              <a:sym typeface="Time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Times"/>
              <a:buChar char="●"/>
            </a:pPr>
            <a:r>
              <a:rPr lang="en" sz="1400">
                <a:latin typeface="Times"/>
                <a:ea typeface="Times"/>
                <a:cs typeface="Times"/>
                <a:sym typeface="Times"/>
              </a:rPr>
              <a:t>Developed skills in schematic-to-layout verification and error debugging.</a:t>
            </a:r>
            <a:endParaRPr sz="1400">
              <a:latin typeface="Times"/>
              <a:ea typeface="Times"/>
              <a:cs typeface="Times"/>
              <a:sym typeface="Time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Times"/>
              <a:buChar char="●"/>
            </a:pPr>
            <a:r>
              <a:rPr lang="en" sz="1400">
                <a:latin typeface="Times"/>
                <a:ea typeface="Times"/>
                <a:cs typeface="Times"/>
                <a:sym typeface="Times"/>
              </a:rPr>
              <a:t>Learned best practices for adhering to design rules (DRC/LVS).</a:t>
            </a:r>
            <a:endParaRPr sz="1400">
              <a:latin typeface="Times"/>
              <a:ea typeface="Times"/>
              <a:cs typeface="Times"/>
              <a:sym typeface="Time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Times"/>
              <a:buChar char="●"/>
            </a:pPr>
            <a:r>
              <a:rPr lang="en" sz="1400">
                <a:latin typeface="Times"/>
                <a:ea typeface="Times"/>
                <a:cs typeface="Times"/>
                <a:sym typeface="Times"/>
              </a:rPr>
              <a:t>Improved understanding of CMOS circuit layout techniques.</a:t>
            </a:r>
            <a:endParaRPr sz="1400">
              <a:latin typeface="Times"/>
              <a:ea typeface="Times"/>
              <a:cs typeface="Times"/>
              <a:sym typeface="Time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Times"/>
              <a:buChar char="●"/>
            </a:pPr>
            <a:r>
              <a:rPr lang="en" sz="1400">
                <a:latin typeface="Times"/>
                <a:ea typeface="Times"/>
                <a:cs typeface="Times"/>
                <a:sym typeface="Times"/>
              </a:rPr>
              <a:t>Enhanced ability to troubleshoot and optimize designs for better performance.</a:t>
            </a:r>
            <a:endParaRPr sz="14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8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Outcomes: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9"/>
          <p:cNvSpPr txBox="1"/>
          <p:nvPr>
            <p:ph idx="1" type="body"/>
          </p:nvPr>
        </p:nvSpPr>
        <p:spPr>
          <a:xfrm>
            <a:off x="713225" y="1197100"/>
            <a:ext cx="77592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project, the design and implementation of key functional blocks, including the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Adder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Multiplier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 Mapping Block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were successfully completed.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layout design, followed by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DRC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LVS validations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ensured compliance with foundry design rules and consistency with the schematic.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Post-layout simulations revealed minor performance degradations in delay, power, and area, primarily due to parasitic effects introduced during layout.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69"/>
          <p:cNvSpPr txBox="1"/>
          <p:nvPr>
            <p:ph type="title"/>
          </p:nvPr>
        </p:nvSpPr>
        <p:spPr>
          <a:xfrm>
            <a:off x="3104250" y="456100"/>
            <a:ext cx="27159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0"/>
          <p:cNvSpPr txBox="1"/>
          <p:nvPr>
            <p:ph type="title"/>
          </p:nvPr>
        </p:nvSpPr>
        <p:spPr>
          <a:xfrm>
            <a:off x="713225" y="18349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THANK YOU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713225" y="1197100"/>
            <a:ext cx="77592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B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locks Under Verification: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AutoNum type="arabicPeriod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Adder Block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AutoNum type="arabicPeriod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Multiplier Block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AutoNum type="arabicPeriod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 Mapping Block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Verification Tasks Performed: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Layout Design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accurate circuit layouts for all blocks following design constraints and foundry rules.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DRC (Design Rule Check)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Ensured all block layouts comply with manufacturing design rules for tapeout readiness.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LVS (Layout vs. Schematic)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○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Verified that the physical layout matches the intended schematic functionality.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Verification and Validation Overview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83525" y="5842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b="1"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dder</a:t>
            </a:r>
            <a:r>
              <a:rPr b="1"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chematic</a:t>
            </a:r>
            <a:endParaRPr b="1" sz="30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713225" y="1197100"/>
            <a:ext cx="77592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Adder schematic consists of:</a:t>
            </a:r>
            <a:endParaRPr b="1" sz="16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Times New Roman"/>
              <a:buAutoNum type="arabicPeriod"/>
            </a:pPr>
            <a:r>
              <a:rPr lang="en" sz="13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endParaRPr sz="13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Times New Roman"/>
              <a:buAutoNum type="arabicPeriod"/>
            </a:pPr>
            <a:r>
              <a:rPr lang="en" sz="13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</a:t>
            </a:r>
            <a:endParaRPr sz="13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Times New Roman"/>
              <a:buAutoNum type="arabicPeriod"/>
            </a:pPr>
            <a:r>
              <a:rPr lang="en" sz="13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XOR</a:t>
            </a:r>
            <a:endParaRPr sz="13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Times New Roman"/>
              <a:buAutoNum type="arabicPeriod"/>
            </a:pPr>
            <a:r>
              <a:rPr lang="en" sz="13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HALF ADDER</a:t>
            </a:r>
            <a:endParaRPr sz="13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Times New Roman"/>
              <a:buAutoNum type="arabicPeriod"/>
            </a:pPr>
            <a:r>
              <a:rPr lang="en" sz="13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ADDER</a:t>
            </a:r>
            <a:endParaRPr sz="13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Times New Roman"/>
              <a:buAutoNum type="arabicPeriod"/>
            </a:pPr>
            <a:r>
              <a:rPr lang="en" sz="13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ADDER</a:t>
            </a:r>
            <a:endParaRPr sz="13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713225" y="539500"/>
            <a:ext cx="77592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Multiplier </a:t>
            </a:r>
            <a:r>
              <a:rPr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1" lang="en" sz="30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chematic</a:t>
            </a:r>
            <a:endParaRPr b="1" sz="30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713225" y="1197100"/>
            <a:ext cx="77592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Multiplier schematic consists of </a:t>
            </a:r>
            <a:endParaRPr b="1" sz="15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3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endParaRPr sz="13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3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</a:t>
            </a:r>
            <a:endParaRPr sz="13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3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XOR</a:t>
            </a:r>
            <a:endParaRPr sz="13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3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Half adder</a:t>
            </a:r>
            <a:endParaRPr sz="13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3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adder</a:t>
            </a:r>
            <a:endParaRPr sz="13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eriod"/>
            </a:pPr>
            <a:r>
              <a:rPr lang="en" sz="13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MUX</a:t>
            </a:r>
            <a:endParaRPr sz="13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2622325" y="372675"/>
            <a:ext cx="35313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INVERTER Schematic</a:t>
            </a:r>
            <a:endParaRPr sz="27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138" y="985575"/>
            <a:ext cx="4109676" cy="377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